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9144000" cy="51435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E487C"/>
    <a:srgbClr val="0000FF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3" d="100"/>
          <a:sy n="143" d="100"/>
        </p:scale>
        <p:origin x="68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3037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9285" y="1475994"/>
            <a:ext cx="3662045" cy="325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03603" y="843572"/>
            <a:ext cx="6683375" cy="39599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79514" y="699516"/>
            <a:ext cx="6624955" cy="0"/>
          </a:xfrm>
          <a:custGeom>
            <a:avLst/>
            <a:gdLst/>
            <a:ahLst/>
            <a:cxnLst/>
            <a:rect l="l" t="t" r="r" b="b"/>
            <a:pathLst>
              <a:path w="6624955">
                <a:moveTo>
                  <a:pt x="0" y="0"/>
                </a:moveTo>
                <a:lnTo>
                  <a:pt x="6624764" y="0"/>
                </a:lnTo>
              </a:path>
            </a:pathLst>
          </a:custGeom>
          <a:ln w="25400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876288" y="86448"/>
            <a:ext cx="2184780" cy="7192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9920" y="256413"/>
            <a:ext cx="8684158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599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7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38.jpg"/><Relationship Id="rId3" Type="http://schemas.openxmlformats.org/officeDocument/2006/relationships/image" Target="../media/image28.png"/><Relationship Id="rId7" Type="http://schemas.openxmlformats.org/officeDocument/2006/relationships/image" Target="../media/image32.jp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g"/><Relationship Id="rId11" Type="http://schemas.openxmlformats.org/officeDocument/2006/relationships/image" Target="../media/image36.jpg"/><Relationship Id="rId5" Type="http://schemas.openxmlformats.org/officeDocument/2006/relationships/image" Target="../media/image30.jp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jp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jp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jpg"/><Relationship Id="rId4" Type="http://schemas.openxmlformats.org/officeDocument/2006/relationships/image" Target="../media/image43.jpg"/><Relationship Id="rId9" Type="http://schemas.openxmlformats.org/officeDocument/2006/relationships/image" Target="../media/image48.png"/><Relationship Id="rId14" Type="http://schemas.openxmlformats.org/officeDocument/2006/relationships/image" Target="../media/image5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FBB2CE1-3F8D-5A23-EDD2-E109548C1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CB041DEA-F50D-B017-163C-05EA94899AD4}"/>
              </a:ext>
            </a:extLst>
          </p:cNvPr>
          <p:cNvSpPr txBox="1"/>
          <p:nvPr/>
        </p:nvSpPr>
        <p:spPr>
          <a:xfrm>
            <a:off x="7467600" y="4938395"/>
            <a:ext cx="167639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2024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 </a:t>
            </a:r>
            <a:r>
              <a:rPr lang="en-US" altLang="zh-CN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月，德国哈廷根</a:t>
            </a:r>
            <a:endParaRPr lang="en-US" sz="1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CCB850C-FE45-A25D-09E2-CB3AAA008FB0}"/>
              </a:ext>
            </a:extLst>
          </p:cNvPr>
          <p:cNvSpPr txBox="1"/>
          <p:nvPr/>
        </p:nvSpPr>
        <p:spPr>
          <a:xfrm>
            <a:off x="811479" y="1713255"/>
            <a:ext cx="816292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70430" algn="l"/>
                <a:tab pos="3571240" algn="l"/>
                <a:tab pos="6988175" algn="l"/>
              </a:tabLst>
            </a:pPr>
            <a:r>
              <a:rPr lang="en-US" sz="3200" dirty="0" err="1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Willibrord</a:t>
            </a:r>
            <a:r>
              <a:rPr lang="en-US" sz="3200" dirty="0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en-US" sz="3200" dirty="0" err="1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Lösing</a:t>
            </a:r>
            <a:r>
              <a:rPr lang="en-US" sz="3200" dirty="0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Filterproduktion</a:t>
            </a:r>
            <a:r>
              <a:rPr lang="en-US" sz="3200" dirty="0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GmbH</a:t>
            </a:r>
            <a:endParaRPr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A645F572-5DCE-F77E-AD32-29856148B060}"/>
              </a:ext>
            </a:extLst>
          </p:cNvPr>
          <p:cNvSpPr txBox="1"/>
          <p:nvPr/>
        </p:nvSpPr>
        <p:spPr>
          <a:xfrm>
            <a:off x="811479" y="2445385"/>
            <a:ext cx="2933065" cy="10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747520" algn="l"/>
              </a:tabLst>
            </a:pPr>
            <a:r>
              <a:rPr lang="en-US" altLang="zh-CN" sz="3200" dirty="0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3200" dirty="0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事业部	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550"/>
              </a:spcBef>
            </a:pPr>
            <a:r>
              <a:rPr lang="zh-CN" altLang="en-US" sz="2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公司演示文稿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9793C5B0-3963-C8D2-264C-A3A53B27FC85}"/>
              </a:ext>
            </a:extLst>
          </p:cNvPr>
          <p:cNvSpPr/>
          <p:nvPr/>
        </p:nvSpPr>
        <p:spPr>
          <a:xfrm>
            <a:off x="6464300" y="282193"/>
            <a:ext cx="2520950" cy="82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5AECA0F6-7880-366B-F72D-344548030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73" y="856132"/>
            <a:ext cx="4056650" cy="110283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526407" y="2051176"/>
            <a:ext cx="1140315" cy="17440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1000"/>
              </a:spcAft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首席执行官</a:t>
            </a:r>
          </a:p>
          <a:p>
            <a:pPr marL="12700">
              <a:lnSpc>
                <a:spcPct val="100000"/>
              </a:lnSpc>
              <a:spcAft>
                <a:spcPts val="1000"/>
              </a:spcAft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设施</a:t>
            </a:r>
          </a:p>
          <a:p>
            <a:pPr marL="12700">
              <a:lnSpc>
                <a:spcPct val="100000"/>
              </a:lnSpc>
              <a:spcAft>
                <a:spcPts val="1000"/>
              </a:spcAft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面积</a:t>
            </a:r>
          </a:p>
          <a:p>
            <a:pPr marL="12700">
              <a:lnSpc>
                <a:spcPct val="100000"/>
              </a:lnSpc>
              <a:spcAft>
                <a:spcPts val="1000"/>
              </a:spcAft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地址 </a:t>
            </a:r>
            <a:endParaRPr lang="en-US" altLang="zh-CN" sz="1600" spc="-10" dirty="0">
              <a:solidFill>
                <a:srgbClr val="1F487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Aft>
                <a:spcPts val="1000"/>
              </a:spcAft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市场</a:t>
            </a:r>
            <a:endParaRPr lang="en-US" altLang="zh-CN" sz="1600" spc="-10" dirty="0">
              <a:solidFill>
                <a:srgbClr val="1F487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79388" y="2108326"/>
            <a:ext cx="2907411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Ingeborg </a:t>
            </a:r>
            <a:r>
              <a:rPr lang="en-US" sz="1000" spc="-5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Lösing</a:t>
            </a: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zh-CN" alt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总部、生产和仓库</a:t>
            </a: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endParaRPr lang="zh-CN" alt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en-US" altLang="zh-CN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11,000 </a:t>
            </a: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m²</a:t>
            </a: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Am </a:t>
            </a:r>
            <a:r>
              <a:rPr lang="en-US" sz="1000" spc="-5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Walzwerk</a:t>
            </a: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2, 45527 Hattingen, Germany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9402" y="3196589"/>
            <a:ext cx="3568700" cy="14545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25000"/>
              </a:lnSpc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简介</a:t>
            </a:r>
            <a:endParaRPr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 algn="just">
              <a:lnSpc>
                <a:spcPct val="125000"/>
              </a:lnSpc>
              <a:spcBef>
                <a:spcPts val="95"/>
              </a:spcBef>
            </a:pPr>
            <a:r>
              <a:rPr lang="en-US" sz="1000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Willibrord</a:t>
            </a:r>
            <a:r>
              <a:rPr 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Lösing</a:t>
            </a:r>
            <a:r>
              <a:rPr 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Filterproduktion</a:t>
            </a:r>
            <a:r>
              <a:rPr 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GmbH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成立于 </a:t>
            </a:r>
            <a:r>
              <a:rPr lang="en-US" altLang="zh-CN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1982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年。作为全球注册商标 </a:t>
            </a:r>
            <a:r>
              <a:rPr 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的创立人和所有人，</a:t>
            </a:r>
            <a:r>
              <a:rPr lang="en-US" sz="1000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Willibrord</a:t>
            </a:r>
            <a:r>
              <a:rPr 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Lösing</a:t>
            </a:r>
            <a:r>
              <a:rPr 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Filterproduktion</a:t>
            </a:r>
            <a:r>
              <a:rPr 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是所有 </a:t>
            </a:r>
            <a:r>
              <a:rPr 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解决方案和产品的知名制造商。公司开发并生产与燃油系统相关的解决方案，依托成立于 </a:t>
            </a:r>
            <a:r>
              <a:rPr lang="en-US" altLang="zh-CN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1955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年的销售事业部，通过提供设备和相关服务，为 </a:t>
            </a:r>
            <a:r>
              <a:rPr lang="en-US" altLang="zh-CN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70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余国家的 </a:t>
            </a:r>
            <a:r>
              <a:rPr lang="en-US" altLang="zh-CN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1500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多家客户提供过滤解决方案。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pc="-6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事实与数字</a:t>
            </a:r>
            <a:endParaRPr spc="-15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3171" y="923163"/>
            <a:ext cx="3712717" cy="20883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8409" y="918336"/>
            <a:ext cx="3722370" cy="2098040"/>
          </a:xfrm>
          <a:custGeom>
            <a:avLst/>
            <a:gdLst/>
            <a:ahLst/>
            <a:cxnLst/>
            <a:rect l="l" t="t" r="r" b="b"/>
            <a:pathLst>
              <a:path w="3722370" h="2098040">
                <a:moveTo>
                  <a:pt x="0" y="2097913"/>
                </a:moveTo>
                <a:lnTo>
                  <a:pt x="3722242" y="2097913"/>
                </a:lnTo>
                <a:lnTo>
                  <a:pt x="3722242" y="0"/>
                </a:lnTo>
                <a:lnTo>
                  <a:pt x="0" y="0"/>
                </a:lnTo>
                <a:lnTo>
                  <a:pt x="0" y="2097913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15203" y="3435807"/>
            <a:ext cx="1712468" cy="3068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61831" y="2067686"/>
            <a:ext cx="0" cy="1615440"/>
          </a:xfrm>
          <a:custGeom>
            <a:avLst/>
            <a:gdLst/>
            <a:ahLst/>
            <a:cxnLst/>
            <a:rect l="l" t="t" r="r" b="b"/>
            <a:pathLst>
              <a:path h="1615439">
                <a:moveTo>
                  <a:pt x="0" y="0"/>
                </a:moveTo>
                <a:lnTo>
                  <a:pt x="0" y="1615313"/>
                </a:lnTo>
              </a:path>
            </a:pathLst>
          </a:custGeom>
          <a:ln w="8470">
            <a:solidFill>
              <a:srgbClr val="1F487C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47715" y="3723887"/>
            <a:ext cx="1958848" cy="13865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C9313D3E-7E73-2D51-05E2-12C3D84DD575}"/>
              </a:ext>
            </a:extLst>
          </p:cNvPr>
          <p:cNvSpPr txBox="1"/>
          <p:nvPr/>
        </p:nvSpPr>
        <p:spPr>
          <a:xfrm>
            <a:off x="4793282" y="4088036"/>
            <a:ext cx="1140315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Aft>
                <a:spcPts val="600"/>
              </a:spcAft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全球</a:t>
            </a:r>
            <a:endParaRPr lang="en-US" altLang="zh-CN" sz="1600" spc="-10" dirty="0">
              <a:solidFill>
                <a:srgbClr val="1F487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Aft>
                <a:spcPts val="600"/>
              </a:spcAft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足迹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3CA25E5D-6238-30CA-704F-3AE813139EC9}"/>
              </a:ext>
            </a:extLst>
          </p:cNvPr>
          <p:cNvSpPr txBox="1"/>
          <p:nvPr/>
        </p:nvSpPr>
        <p:spPr>
          <a:xfrm>
            <a:off x="4784621" y="1374349"/>
            <a:ext cx="67129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Aft>
                <a:spcPts val="100"/>
              </a:spcAft>
            </a:pPr>
            <a:r>
              <a:rPr lang="zh-CN" altLang="en-US" sz="10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员工</a:t>
            </a:r>
            <a:endParaRPr lang="en-US" sz="1000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7781B7AD-DB6B-AD80-CC2C-BB58398A44B8}"/>
              </a:ext>
            </a:extLst>
          </p:cNvPr>
          <p:cNvSpPr txBox="1"/>
          <p:nvPr/>
        </p:nvSpPr>
        <p:spPr>
          <a:xfrm>
            <a:off x="6220343" y="1374349"/>
            <a:ext cx="67129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Aft>
                <a:spcPts val="100"/>
              </a:spcAft>
            </a:pPr>
            <a:r>
              <a:rPr lang="zh-CN" altLang="en-US" sz="10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客户</a:t>
            </a:r>
            <a:endParaRPr lang="en-US" sz="1000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BF18193F-23A1-2E77-B34A-1A92227EFD30}"/>
              </a:ext>
            </a:extLst>
          </p:cNvPr>
          <p:cNvSpPr txBox="1"/>
          <p:nvPr/>
        </p:nvSpPr>
        <p:spPr>
          <a:xfrm>
            <a:off x="7772400" y="1124842"/>
            <a:ext cx="67129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en-US" altLang="zh-CN" sz="1000" b="1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1000" b="1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百万欧元</a:t>
            </a:r>
            <a:endParaRPr lang="en-US" sz="1000" b="1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296E4FDC-86D6-D603-8ADA-6B33253D18E8}"/>
              </a:ext>
            </a:extLst>
          </p:cNvPr>
          <p:cNvSpPr txBox="1"/>
          <p:nvPr/>
        </p:nvSpPr>
        <p:spPr>
          <a:xfrm>
            <a:off x="7468712" y="1374077"/>
            <a:ext cx="100472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Aft>
                <a:spcPts val="100"/>
              </a:spcAft>
            </a:pPr>
            <a:r>
              <a:rPr lang="zh-CN" altLang="en-US" sz="10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过去</a:t>
            </a:r>
            <a:r>
              <a:rPr lang="en-US" altLang="zh-CN" sz="10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10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年的生产和研发投入</a:t>
            </a:r>
            <a:endParaRPr lang="en-US" sz="1000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6BDA2820-6969-E864-AA95-7A2C9BF71A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49" y="3985194"/>
            <a:ext cx="1454741" cy="684421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AD30D68C-667E-8E4B-E546-3A51B14EE5BF}"/>
              </a:ext>
            </a:extLst>
          </p:cNvPr>
          <p:cNvSpPr txBox="1"/>
          <p:nvPr/>
        </p:nvSpPr>
        <p:spPr>
          <a:xfrm>
            <a:off x="6229386" y="4137609"/>
            <a:ext cx="400014" cy="361637"/>
          </a:xfrm>
          <a:prstGeom prst="rect">
            <a:avLst/>
          </a:prstGeom>
          <a:solidFill>
            <a:srgbClr val="1E487C"/>
          </a:solidFill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德国哈廷根</a:t>
            </a:r>
            <a:endParaRPr lang="en-US" altLang="zh-CN" sz="600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zh-CN" altLang="en-US" sz="5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总部，生产，</a:t>
            </a:r>
            <a:endParaRPr lang="en-US" altLang="zh-CN" sz="500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zh-CN" altLang="en-US" sz="5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研发，工程，</a:t>
            </a:r>
            <a:endParaRPr lang="en-US" altLang="zh-CN" sz="500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Aft>
                <a:spcPts val="100"/>
              </a:spcAft>
            </a:pPr>
            <a:r>
              <a:rPr lang="zh-CN" altLang="en-US" sz="5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销售，营销 </a:t>
            </a:r>
            <a:endParaRPr lang="en-US" sz="500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065A90C-31B4-E154-7744-DE47CFB19781}"/>
              </a:ext>
            </a:extLst>
          </p:cNvPr>
          <p:cNvSpPr txBox="1"/>
          <p:nvPr/>
        </p:nvSpPr>
        <p:spPr>
          <a:xfrm>
            <a:off x="7030875" y="4327404"/>
            <a:ext cx="49679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Aft>
                <a:spcPts val="100"/>
              </a:spcAft>
            </a:pPr>
            <a:r>
              <a:rPr lang="en-US" altLang="zh-CN" sz="5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5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代理商</a:t>
            </a:r>
            <a:endParaRPr lang="en-US" altLang="zh-CN" sz="500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Aft>
                <a:spcPts val="100"/>
              </a:spcAft>
            </a:pPr>
            <a:r>
              <a:rPr lang="zh-CN" altLang="en-US" sz="500" spc="-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合作伙伴</a:t>
            </a:r>
            <a:endParaRPr lang="en-US" sz="500" spc="-5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pc="-5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Lösing</a:t>
            </a:r>
            <a:r>
              <a:rPr 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质量和环境管理</a:t>
            </a:r>
            <a:endParaRPr spc="-1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83964" y="859828"/>
            <a:ext cx="2880360" cy="401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7582" y="788822"/>
            <a:ext cx="2880360" cy="4084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173" y="843508"/>
            <a:ext cx="2828925" cy="4138295"/>
          </a:xfrm>
          <a:custGeom>
            <a:avLst/>
            <a:gdLst/>
            <a:ahLst/>
            <a:cxnLst/>
            <a:rect l="l" t="t" r="r" b="b"/>
            <a:pathLst>
              <a:path w="2828925" h="4138295">
                <a:moveTo>
                  <a:pt x="0" y="4137787"/>
                </a:moveTo>
                <a:lnTo>
                  <a:pt x="2828671" y="4137787"/>
                </a:lnTo>
                <a:lnTo>
                  <a:pt x="2828671" y="0"/>
                </a:lnTo>
                <a:lnTo>
                  <a:pt x="0" y="0"/>
                </a:lnTo>
                <a:lnTo>
                  <a:pt x="0" y="4137787"/>
                </a:lnTo>
                <a:close/>
              </a:path>
            </a:pathLst>
          </a:custGeom>
          <a:ln w="9524">
            <a:solidFill>
              <a:srgbClr val="444E87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6511" y="957199"/>
            <a:ext cx="2645410" cy="1601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600" spc="-15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检测能力</a:t>
            </a:r>
            <a:endParaRPr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72085" indent="-172085">
              <a:lnSpc>
                <a:spcPct val="120000"/>
              </a:lnSpc>
              <a:spcBef>
                <a:spcPts val="695"/>
              </a:spcBef>
              <a:buClr>
                <a:srgbClr val="585858"/>
              </a:buClr>
              <a:buFont typeface="Arial"/>
              <a:buChar char="•"/>
              <a:tabLst>
                <a:tab pos="172720" algn="l"/>
              </a:tabLst>
            </a:pPr>
            <a:r>
              <a:rPr lang="zh-CN" alt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压差和水分离效率</a:t>
            </a:r>
            <a:endParaRPr lang="en-US" altLang="zh-CN" sz="1000" spc="-1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72085" indent="-172085">
              <a:lnSpc>
                <a:spcPct val="120000"/>
              </a:lnSpc>
              <a:spcBef>
                <a:spcPts val="695"/>
              </a:spcBef>
              <a:buClr>
                <a:srgbClr val="585858"/>
              </a:buClr>
              <a:buFont typeface="Arial"/>
              <a:buChar char="•"/>
              <a:tabLst>
                <a:tab pos="172720" algn="l"/>
              </a:tabLst>
            </a:pP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纳垢能力测试</a:t>
            </a:r>
            <a:endParaRPr lang="en-US" altLang="zh-CN" sz="1000" spc="-1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72085" indent="-172085">
              <a:lnSpc>
                <a:spcPct val="120000"/>
              </a:lnSpc>
              <a:spcBef>
                <a:spcPts val="695"/>
              </a:spcBef>
              <a:buClr>
                <a:srgbClr val="585858"/>
              </a:buClr>
              <a:buFont typeface="Arial"/>
              <a:buChar char="•"/>
              <a:tabLst>
                <a:tab pos="172720" algn="l"/>
              </a:tabLst>
            </a:pP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水含量确定与光学介质分析</a:t>
            </a:r>
            <a:endParaRPr lang="en-US" altLang="zh-CN" sz="1000" spc="-1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72085" indent="-172085">
              <a:lnSpc>
                <a:spcPct val="120000"/>
              </a:lnSpc>
              <a:spcBef>
                <a:spcPts val="695"/>
              </a:spcBef>
              <a:buClr>
                <a:srgbClr val="585858"/>
              </a:buClr>
              <a:buFont typeface="Arial"/>
              <a:buChar char="•"/>
              <a:tabLst>
                <a:tab pos="172720" algn="l"/>
              </a:tabLst>
            </a:pP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气泡测试</a:t>
            </a:r>
            <a:endParaRPr lang="en-US" altLang="zh-CN" sz="1000" spc="-1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72085" indent="-172085">
              <a:lnSpc>
                <a:spcPct val="120000"/>
              </a:lnSpc>
              <a:spcBef>
                <a:spcPts val="695"/>
              </a:spcBef>
              <a:buClr>
                <a:srgbClr val="585858"/>
              </a:buClr>
              <a:buFont typeface="Arial"/>
              <a:buChar char="•"/>
              <a:tabLst>
                <a:tab pos="172720" algn="l"/>
              </a:tabLst>
            </a:pPr>
            <a:r>
              <a:rPr 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…</a:t>
            </a:r>
            <a:endParaRPr sz="1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实验室</a:t>
            </a:r>
            <a:endParaRPr spc="-15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364" y="3146310"/>
            <a:ext cx="2520315" cy="16497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4601" y="3141548"/>
            <a:ext cx="2529840" cy="1659255"/>
          </a:xfrm>
          <a:custGeom>
            <a:avLst/>
            <a:gdLst/>
            <a:ahLst/>
            <a:cxnLst/>
            <a:rect l="l" t="t" r="r" b="b"/>
            <a:pathLst>
              <a:path w="2529840" h="1659254">
                <a:moveTo>
                  <a:pt x="0" y="1659255"/>
                </a:moveTo>
                <a:lnTo>
                  <a:pt x="2529840" y="1659255"/>
                </a:lnTo>
                <a:lnTo>
                  <a:pt x="2529840" y="0"/>
                </a:lnTo>
                <a:lnTo>
                  <a:pt x="0" y="0"/>
                </a:lnTo>
                <a:lnTo>
                  <a:pt x="0" y="1659255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19855" y="3666375"/>
            <a:ext cx="961199" cy="12815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15157" y="3661613"/>
            <a:ext cx="970915" cy="1291590"/>
          </a:xfrm>
          <a:custGeom>
            <a:avLst/>
            <a:gdLst/>
            <a:ahLst/>
            <a:cxnLst/>
            <a:rect l="l" t="t" r="r" b="b"/>
            <a:pathLst>
              <a:path w="970914" h="1291589">
                <a:moveTo>
                  <a:pt x="0" y="1291081"/>
                </a:moveTo>
                <a:lnTo>
                  <a:pt x="970724" y="1291081"/>
                </a:lnTo>
                <a:lnTo>
                  <a:pt x="970724" y="0"/>
                </a:lnTo>
                <a:lnTo>
                  <a:pt x="0" y="0"/>
                </a:lnTo>
                <a:lnTo>
                  <a:pt x="0" y="1291081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19855" y="1779739"/>
            <a:ext cx="959993" cy="7200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15157" y="1775040"/>
            <a:ext cx="969644" cy="729615"/>
          </a:xfrm>
          <a:custGeom>
            <a:avLst/>
            <a:gdLst/>
            <a:ahLst/>
            <a:cxnLst/>
            <a:rect l="l" t="t" r="r" b="b"/>
            <a:pathLst>
              <a:path w="969645" h="729614">
                <a:moveTo>
                  <a:pt x="0" y="729526"/>
                </a:moveTo>
                <a:lnTo>
                  <a:pt x="969530" y="729526"/>
                </a:lnTo>
                <a:lnTo>
                  <a:pt x="969530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19855" y="843495"/>
            <a:ext cx="959993" cy="720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15157" y="838796"/>
            <a:ext cx="969644" cy="729615"/>
          </a:xfrm>
          <a:custGeom>
            <a:avLst/>
            <a:gdLst/>
            <a:ahLst/>
            <a:cxnLst/>
            <a:rect l="l" t="t" r="r" b="b"/>
            <a:pathLst>
              <a:path w="969645" h="729615">
                <a:moveTo>
                  <a:pt x="0" y="729526"/>
                </a:moveTo>
                <a:lnTo>
                  <a:pt x="969530" y="729526"/>
                </a:lnTo>
                <a:lnTo>
                  <a:pt x="969530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19855" y="2715729"/>
            <a:ext cx="959993" cy="7200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15157" y="2711030"/>
            <a:ext cx="969644" cy="729615"/>
          </a:xfrm>
          <a:custGeom>
            <a:avLst/>
            <a:gdLst/>
            <a:ahLst/>
            <a:cxnLst/>
            <a:rect l="l" t="t" r="r" b="b"/>
            <a:pathLst>
              <a:path w="969645" h="729614">
                <a:moveTo>
                  <a:pt x="0" y="729526"/>
                </a:moveTo>
                <a:lnTo>
                  <a:pt x="969530" y="729526"/>
                </a:lnTo>
                <a:lnTo>
                  <a:pt x="969530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942078" y="2994367"/>
            <a:ext cx="2604770" cy="19536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37252" y="2989605"/>
            <a:ext cx="2614295" cy="1963420"/>
          </a:xfrm>
          <a:custGeom>
            <a:avLst/>
            <a:gdLst/>
            <a:ahLst/>
            <a:cxnLst/>
            <a:rect l="l" t="t" r="r" b="b"/>
            <a:pathLst>
              <a:path w="2614295" h="1963420">
                <a:moveTo>
                  <a:pt x="0" y="1963166"/>
                </a:moveTo>
                <a:lnTo>
                  <a:pt x="2614295" y="1963166"/>
                </a:lnTo>
                <a:lnTo>
                  <a:pt x="2614295" y="0"/>
                </a:lnTo>
                <a:lnTo>
                  <a:pt x="0" y="0"/>
                </a:lnTo>
                <a:lnTo>
                  <a:pt x="0" y="1963166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42078" y="843533"/>
            <a:ext cx="2604770" cy="19536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937252" y="838835"/>
            <a:ext cx="2614295" cy="1963420"/>
          </a:xfrm>
          <a:custGeom>
            <a:avLst/>
            <a:gdLst/>
            <a:ahLst/>
            <a:cxnLst/>
            <a:rect l="l" t="t" r="r" b="b"/>
            <a:pathLst>
              <a:path w="2614295" h="1963420">
                <a:moveTo>
                  <a:pt x="0" y="1963166"/>
                </a:moveTo>
                <a:lnTo>
                  <a:pt x="2614295" y="1963166"/>
                </a:lnTo>
                <a:lnTo>
                  <a:pt x="2614295" y="0"/>
                </a:lnTo>
                <a:lnTo>
                  <a:pt x="0" y="0"/>
                </a:lnTo>
                <a:lnTo>
                  <a:pt x="0" y="1963166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产能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9460" y="1491614"/>
            <a:ext cx="104838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&gt;</a:t>
            </a:r>
            <a:r>
              <a:rPr sz="1600" b="1" spc="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b="1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150</a:t>
            </a:r>
            <a:r>
              <a:rPr sz="1600" b="1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600" b="1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00</a:t>
            </a:r>
            <a:r>
              <a:rPr sz="1600" b="1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635" algn="ctr">
              <a:lnSpc>
                <a:spcPct val="100000"/>
              </a:lnSpc>
              <a:spcBef>
                <a:spcPts val="35"/>
              </a:spcBef>
            </a:pPr>
            <a:r>
              <a:rPr lang="zh-CN" altLang="en-US" sz="10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套</a:t>
            </a:r>
          </a:p>
          <a:p>
            <a:pPr marL="635" algn="ctr">
              <a:lnSpc>
                <a:spcPct val="100000"/>
              </a:lnSpc>
              <a:spcBef>
                <a:spcPts val="35"/>
              </a:spcBef>
            </a:pPr>
            <a:r>
              <a:rPr lang="en-US" sz="10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z="10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系列产能</a:t>
            </a:r>
          </a:p>
        </p:txBody>
      </p:sp>
      <p:sp>
        <p:nvSpPr>
          <p:cNvPr id="4" name="object 4"/>
          <p:cNvSpPr/>
          <p:nvPr/>
        </p:nvSpPr>
        <p:spPr>
          <a:xfrm>
            <a:off x="445808" y="2320772"/>
            <a:ext cx="3600450" cy="20252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1045" y="2316010"/>
            <a:ext cx="3609975" cy="2035175"/>
          </a:xfrm>
          <a:custGeom>
            <a:avLst/>
            <a:gdLst/>
            <a:ahLst/>
            <a:cxnLst/>
            <a:rect l="l" t="t" r="r" b="b"/>
            <a:pathLst>
              <a:path w="3609975" h="2035175">
                <a:moveTo>
                  <a:pt x="0" y="2034794"/>
                </a:moveTo>
                <a:lnTo>
                  <a:pt x="3609975" y="2034794"/>
                </a:lnTo>
                <a:lnTo>
                  <a:pt x="3609975" y="0"/>
                </a:lnTo>
                <a:lnTo>
                  <a:pt x="0" y="0"/>
                </a:lnTo>
                <a:lnTo>
                  <a:pt x="0" y="2034794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843508"/>
            <a:ext cx="2952369" cy="3744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22247" y="1491614"/>
            <a:ext cx="111950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ct val="100000"/>
              </a:lnSpc>
            </a:pPr>
            <a:r>
              <a:rPr sz="1600" b="1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&gt;</a:t>
            </a:r>
            <a:r>
              <a:rPr sz="1600" b="1" spc="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b="1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sz="1600" b="1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600" b="1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00</a:t>
            </a:r>
            <a:r>
              <a:rPr sz="1600" b="1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lang="zh-CN" altLang="en-US" sz="10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套</a:t>
            </a: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lang="en-US" sz="10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z="10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系列产能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04769" y="1491614"/>
            <a:ext cx="1119504" cy="7078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z="1600" b="1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&gt;</a:t>
            </a:r>
            <a:r>
              <a:rPr sz="1600" b="1" spc="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b="1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sz="1600" b="1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600" b="1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00</a:t>
            </a:r>
            <a:r>
              <a:rPr sz="1600" b="1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35"/>
              </a:spcBef>
            </a:pPr>
            <a:r>
              <a:rPr lang="zh-CN" altLang="en-US" sz="1000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套</a:t>
            </a:r>
          </a:p>
          <a:p>
            <a:pPr marL="12700" marR="5080" indent="635" algn="ctr">
              <a:lnSpc>
                <a:spcPct val="100000"/>
              </a:lnSpc>
              <a:spcBef>
                <a:spcPts val="35"/>
              </a:spcBef>
            </a:pPr>
            <a:r>
              <a:rPr lang="zh-CN" altLang="en-US" sz="1000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专利型 </a:t>
            </a:r>
            <a:r>
              <a:rPr lang="en-US" altLang="zh-CN" sz="1000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 </a:t>
            </a:r>
            <a:r>
              <a:rPr lang="zh-CN" altLang="en-US" sz="1000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汽车用系列产品产能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43425" y="4625213"/>
            <a:ext cx="185801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600" b="1" u="heavy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领英视频链接</a:t>
            </a:r>
            <a:endParaRPr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173" y="843610"/>
            <a:ext cx="2828925" cy="3707105"/>
          </a:xfrm>
          <a:prstGeom prst="rect">
            <a:avLst/>
          </a:prstGeom>
          <a:ln w="9525">
            <a:solidFill>
              <a:srgbClr val="444E8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 algn="just">
              <a:lnSpc>
                <a:spcPct val="100000"/>
              </a:lnSpc>
            </a:pP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研发</a:t>
            </a:r>
            <a:r>
              <a:rPr lang="en-US" altLang="zh-CN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16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工程能力</a:t>
            </a:r>
            <a:endParaRPr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r>
              <a:rPr lang="zh-CN" alt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依托 </a:t>
            </a:r>
            <a:r>
              <a:rPr lang="en-US" altLang="zh-CN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3D </a:t>
            </a:r>
            <a:r>
              <a:rPr lang="zh-CN" alt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打印能力， </a:t>
            </a:r>
            <a:r>
              <a:rPr lang="en-US" altLang="zh-CN" sz="1000" spc="-10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Lösing</a:t>
            </a:r>
            <a:r>
              <a:rPr lang="en-US" altLang="zh-CN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能够灵活迅速地参与研发项目，启动小批量的新原型生产等。</a:t>
            </a:r>
            <a:endParaRPr lang="en-US" altLang="zh-CN" sz="1000" spc="-1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1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lang="en-US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8740" algn="just">
              <a:lnSpc>
                <a:spcPct val="120000"/>
              </a:lnSpc>
              <a:spcBef>
                <a:spcPts val="695"/>
              </a:spcBef>
            </a:pPr>
            <a:endParaRPr sz="1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920" y="256413"/>
            <a:ext cx="72326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4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研发</a:t>
            </a:r>
            <a:endParaRPr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6651" y="2128062"/>
            <a:ext cx="2398776" cy="17990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1889" y="2123300"/>
            <a:ext cx="2408555" cy="1809114"/>
          </a:xfrm>
          <a:custGeom>
            <a:avLst/>
            <a:gdLst/>
            <a:ahLst/>
            <a:cxnLst/>
            <a:rect l="l" t="t" r="r" b="b"/>
            <a:pathLst>
              <a:path w="2408555" h="1809114">
                <a:moveTo>
                  <a:pt x="0" y="1808606"/>
                </a:moveTo>
                <a:lnTo>
                  <a:pt x="2408301" y="1808606"/>
                </a:lnTo>
                <a:lnTo>
                  <a:pt x="2408301" y="0"/>
                </a:lnTo>
                <a:lnTo>
                  <a:pt x="0" y="0"/>
                </a:lnTo>
                <a:lnTo>
                  <a:pt x="0" y="1808606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13122" y="2787776"/>
            <a:ext cx="810005" cy="10799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08296" y="2782963"/>
            <a:ext cx="819785" cy="1089660"/>
          </a:xfrm>
          <a:custGeom>
            <a:avLst/>
            <a:gdLst/>
            <a:ahLst/>
            <a:cxnLst/>
            <a:rect l="l" t="t" r="r" b="b"/>
            <a:pathLst>
              <a:path w="819785" h="1089660">
                <a:moveTo>
                  <a:pt x="0" y="1089520"/>
                </a:moveTo>
                <a:lnTo>
                  <a:pt x="819530" y="1089520"/>
                </a:lnTo>
                <a:lnTo>
                  <a:pt x="819530" y="0"/>
                </a:lnTo>
                <a:lnTo>
                  <a:pt x="0" y="0"/>
                </a:lnTo>
                <a:lnTo>
                  <a:pt x="0" y="1089520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43985" y="2787776"/>
            <a:ext cx="810005" cy="10799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39159" y="2782963"/>
            <a:ext cx="819785" cy="1089660"/>
          </a:xfrm>
          <a:custGeom>
            <a:avLst/>
            <a:gdLst/>
            <a:ahLst/>
            <a:cxnLst/>
            <a:rect l="l" t="t" r="r" b="b"/>
            <a:pathLst>
              <a:path w="819785" h="1089660">
                <a:moveTo>
                  <a:pt x="0" y="1089520"/>
                </a:moveTo>
                <a:lnTo>
                  <a:pt x="819531" y="1089520"/>
                </a:lnTo>
                <a:lnTo>
                  <a:pt x="819531" y="0"/>
                </a:lnTo>
                <a:lnTo>
                  <a:pt x="0" y="0"/>
                </a:lnTo>
                <a:lnTo>
                  <a:pt x="0" y="1089520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96229" y="856233"/>
            <a:ext cx="810005" cy="10799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91403" y="851547"/>
            <a:ext cx="819785" cy="1089660"/>
          </a:xfrm>
          <a:custGeom>
            <a:avLst/>
            <a:gdLst/>
            <a:ahLst/>
            <a:cxnLst/>
            <a:rect l="l" t="t" r="r" b="b"/>
            <a:pathLst>
              <a:path w="819785" h="1089660">
                <a:moveTo>
                  <a:pt x="0" y="1089520"/>
                </a:moveTo>
                <a:lnTo>
                  <a:pt x="819530" y="1089520"/>
                </a:lnTo>
                <a:lnTo>
                  <a:pt x="819530" y="0"/>
                </a:lnTo>
                <a:lnTo>
                  <a:pt x="0" y="0"/>
                </a:lnTo>
                <a:lnTo>
                  <a:pt x="0" y="1089520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60923" y="2787776"/>
            <a:ext cx="809878" cy="10799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356097" y="2782963"/>
            <a:ext cx="819785" cy="1089660"/>
          </a:xfrm>
          <a:custGeom>
            <a:avLst/>
            <a:gdLst/>
            <a:ahLst/>
            <a:cxnLst/>
            <a:rect l="l" t="t" r="r" b="b"/>
            <a:pathLst>
              <a:path w="819785" h="1089660">
                <a:moveTo>
                  <a:pt x="0" y="1089520"/>
                </a:moveTo>
                <a:lnTo>
                  <a:pt x="819530" y="1089520"/>
                </a:lnTo>
                <a:lnTo>
                  <a:pt x="819530" y="0"/>
                </a:lnTo>
                <a:lnTo>
                  <a:pt x="0" y="0"/>
                </a:lnTo>
                <a:lnTo>
                  <a:pt x="0" y="1089520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13122" y="856233"/>
            <a:ext cx="810005" cy="10799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08296" y="851547"/>
            <a:ext cx="819785" cy="1089660"/>
          </a:xfrm>
          <a:custGeom>
            <a:avLst/>
            <a:gdLst/>
            <a:ahLst/>
            <a:cxnLst/>
            <a:rect l="l" t="t" r="r" b="b"/>
            <a:pathLst>
              <a:path w="819785" h="1089660">
                <a:moveTo>
                  <a:pt x="0" y="1089520"/>
                </a:moveTo>
                <a:lnTo>
                  <a:pt x="819530" y="1089520"/>
                </a:lnTo>
                <a:lnTo>
                  <a:pt x="819530" y="0"/>
                </a:lnTo>
                <a:lnTo>
                  <a:pt x="0" y="0"/>
                </a:lnTo>
                <a:lnTo>
                  <a:pt x="0" y="1089520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43897" y="856107"/>
            <a:ext cx="810094" cy="108012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439159" y="851420"/>
            <a:ext cx="819785" cy="1089660"/>
          </a:xfrm>
          <a:custGeom>
            <a:avLst/>
            <a:gdLst/>
            <a:ahLst/>
            <a:cxnLst/>
            <a:rect l="l" t="t" r="r" b="b"/>
            <a:pathLst>
              <a:path w="819785" h="1089660">
                <a:moveTo>
                  <a:pt x="0" y="1089647"/>
                </a:moveTo>
                <a:lnTo>
                  <a:pt x="819619" y="1089647"/>
                </a:lnTo>
                <a:lnTo>
                  <a:pt x="819619" y="0"/>
                </a:lnTo>
                <a:lnTo>
                  <a:pt x="0" y="0"/>
                </a:lnTo>
                <a:lnTo>
                  <a:pt x="0" y="1089647"/>
                </a:lnTo>
                <a:close/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60496" y="2104161"/>
            <a:ext cx="78168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加油嘴</a:t>
            </a:r>
          </a:p>
          <a:p>
            <a:pPr marL="12700">
              <a:lnSpc>
                <a:spcPct val="100000"/>
              </a:lnSpc>
            </a:pPr>
            <a:r>
              <a:rPr lang="zh-CN" alt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油袋基底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402582" y="2104161"/>
            <a:ext cx="78168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加油嘴</a:t>
            </a:r>
          </a:p>
          <a:p>
            <a:pPr marL="12700">
              <a:lnSpc>
                <a:spcPct val="100000"/>
              </a:lnSpc>
            </a:pPr>
            <a:r>
              <a:rPr lang="zh-CN" altLang="en-US" sz="10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福特游骑侠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371846" y="2104161"/>
            <a:ext cx="78613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zh-CN" altLang="en-US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应答器阅读器支架</a:t>
            </a:r>
            <a:endParaRPr sz="1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31540" y="4029557"/>
            <a:ext cx="82740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zh-CN" altLang="en-US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带应答器</a:t>
            </a:r>
            <a:br>
              <a:rPr lang="en-US" altLang="zh-CN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r>
              <a:rPr lang="zh-CN" altLang="en-US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阅读器的 </a:t>
            </a:r>
            <a:r>
              <a:rPr lang="en-US" altLang="zh-CN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HFP </a:t>
            </a:r>
            <a:r>
              <a:rPr lang="zh-CN" altLang="en-US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支架</a:t>
            </a:r>
            <a:endParaRPr sz="1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02582" y="4029557"/>
            <a:ext cx="864869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zh-CN" altLang="en-US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带有应答器读卡器壳体的 </a:t>
            </a:r>
            <a:r>
              <a:rPr lang="en-US" altLang="zh-CN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HFP </a:t>
            </a:r>
            <a:r>
              <a:rPr lang="zh-CN" altLang="en-US" sz="10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支架</a:t>
            </a:r>
            <a:endParaRPr sz="1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59400" y="4029557"/>
            <a:ext cx="68389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放大的 </a:t>
            </a: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</a:t>
            </a:r>
          </a:p>
          <a:p>
            <a:pPr marL="12700">
              <a:lnSpc>
                <a:spcPct val="100000"/>
              </a:lnSpc>
            </a:pPr>
            <a:r>
              <a:rPr lang="zh-CN" alt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容器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OEM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客户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63214" y="801776"/>
            <a:ext cx="876884" cy="750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21097" y="2604376"/>
            <a:ext cx="1948942" cy="389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92954" y="4201477"/>
            <a:ext cx="1223962" cy="2174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3128" y="1176870"/>
            <a:ext cx="2276221" cy="9430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77104" y="3303968"/>
            <a:ext cx="1217002" cy="6812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38425" y="3391598"/>
            <a:ext cx="1617090" cy="16170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85872" y="2091626"/>
            <a:ext cx="1404874" cy="8143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65199" y="3809784"/>
            <a:ext cx="872617" cy="10907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31563" y="1218946"/>
            <a:ext cx="2286000" cy="13811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87363" y="4132195"/>
            <a:ext cx="975448" cy="9229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9716" y="2380716"/>
            <a:ext cx="1283461" cy="55006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26350" y="2947009"/>
            <a:ext cx="1283462" cy="53787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299709" y="1202880"/>
            <a:ext cx="3235833" cy="38830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413119" y="3386709"/>
            <a:ext cx="1323975" cy="29527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解决方案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0418" y="843573"/>
            <a:ext cx="2737485" cy="4300220"/>
          </a:xfrm>
          <a:custGeom>
            <a:avLst/>
            <a:gdLst/>
            <a:ahLst/>
            <a:cxnLst/>
            <a:rect l="l" t="t" r="r" b="b"/>
            <a:pathLst>
              <a:path w="2737485" h="4300220">
                <a:moveTo>
                  <a:pt x="2737358" y="4299925"/>
                </a:moveTo>
                <a:lnTo>
                  <a:pt x="2737358" y="0"/>
                </a:lnTo>
                <a:lnTo>
                  <a:pt x="0" y="0"/>
                </a:lnTo>
                <a:lnTo>
                  <a:pt x="0" y="4299925"/>
                </a:lnTo>
                <a:lnTo>
                  <a:pt x="2737358" y="42999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285" y="917447"/>
            <a:ext cx="2581275" cy="3287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just">
              <a:lnSpc>
                <a:spcPct val="120000"/>
              </a:lnSpc>
            </a:pPr>
            <a:r>
              <a:rPr lang="zh-CN" altLang="en-US" sz="1700" spc="-65" dirty="0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水分离器、燃油过滤器和</a:t>
            </a:r>
            <a:br>
              <a:rPr lang="en-US" altLang="zh-CN" sz="1700" spc="-65" dirty="0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r>
              <a:rPr lang="zh-CN" altLang="en-US" sz="1700" spc="-65" dirty="0">
                <a:solidFill>
                  <a:srgbClr val="444E87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配件</a:t>
            </a:r>
            <a:endParaRPr sz="17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R="5080" algn="just">
              <a:lnSpc>
                <a:spcPct val="120000"/>
              </a:lnSpc>
              <a:spcBef>
                <a:spcPts val="1240"/>
              </a:spcBef>
            </a:pPr>
            <a:r>
              <a:rPr lang="en-US" altLang="zh-CN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1982 </a:t>
            </a:r>
            <a:r>
              <a:rPr lang="zh-CN" alt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年，</a:t>
            </a:r>
            <a:r>
              <a:rPr lang="en-US" sz="1000" spc="-5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Willibrord</a:t>
            </a: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1000" spc="-5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Lösing</a:t>
            </a: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1000" spc="-5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Filterproduktion</a:t>
            </a: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GmbH </a:t>
            </a:r>
            <a:r>
              <a:rPr lang="zh-CN" alt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开发了 </a:t>
            </a:r>
            <a:r>
              <a:rPr 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z="10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燃油过滤器系列，可有效地分离燃油中含有的水分和颗粒物。</a:t>
            </a:r>
            <a:endParaRPr lang="en-US" altLang="zh-CN" sz="10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R="5080" algn="just">
              <a:lnSpc>
                <a:spcPct val="120000"/>
              </a:lnSpc>
              <a:spcBef>
                <a:spcPts val="1240"/>
              </a:spcBef>
            </a:pP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随后，公司推出更多产品创新和变体，持续扩展和补充 </a:t>
            </a:r>
            <a:r>
              <a:rPr lang="en-US" altLang="zh-CN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产品系列，包括聚酰胺 </a:t>
            </a:r>
            <a:r>
              <a:rPr lang="en-US" altLang="zh-CN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EVO-10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，这是对 </a:t>
            </a:r>
            <a:r>
              <a:rPr lang="en-US" altLang="zh-CN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的进一步发展，还包括带集成预热器、水位传感器、污染检测器等选件的 </a:t>
            </a:r>
            <a:r>
              <a:rPr lang="en-US" altLang="zh-CN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 </a:t>
            </a:r>
            <a:r>
              <a:rPr lang="en-US" altLang="zh-CN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EVO-10 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系列，或者是作为补充系统的 </a:t>
            </a:r>
            <a:r>
              <a:rPr lang="en-US" altLang="zh-CN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HFP 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手动灌液泵。</a:t>
            </a:r>
          </a:p>
          <a:p>
            <a:pPr marR="5080" algn="just">
              <a:lnSpc>
                <a:spcPct val="120000"/>
              </a:lnSpc>
              <a:spcBef>
                <a:spcPts val="1240"/>
              </a:spcBef>
            </a:pP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作为新的亮点，</a:t>
            </a:r>
            <a:r>
              <a:rPr lang="en-US" altLang="zh-CN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 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系列的新型</a:t>
            </a:r>
            <a:r>
              <a:rPr lang="zh-CN" altLang="en-US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聚集型过滤器系统补充了 </a:t>
            </a:r>
            <a:r>
              <a:rPr lang="en-US" altLang="zh-CN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产品系列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，之后又退出新的 </a:t>
            </a:r>
            <a:r>
              <a:rPr lang="en-US" altLang="zh-CN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LKH 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燃油加热器。</a:t>
            </a:r>
            <a:endParaRPr sz="1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77539" y="1450860"/>
            <a:ext cx="847331" cy="1196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3829" y="1477240"/>
            <a:ext cx="736998" cy="1094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11195" y="2662808"/>
            <a:ext cx="698500" cy="407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en-US" altLang="zh-CN" sz="800" b="1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 </a:t>
            </a:r>
            <a:r>
              <a:rPr lang="zh-CN" altLang="en-US" sz="800" b="1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</a:t>
            </a:r>
          </a:p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zh-CN" altLang="en-US" sz="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燃油过滤器</a:t>
            </a:r>
            <a:r>
              <a:rPr lang="en-US" altLang="zh-CN" sz="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水分离器系统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81220" y="2662808"/>
            <a:ext cx="698500" cy="407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spcAft>
                <a:spcPts val="300"/>
              </a:spcAft>
            </a:pPr>
            <a:r>
              <a:rPr lang="en-US" altLang="zh-CN" sz="800" b="1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EVO-10 </a:t>
            </a:r>
            <a:r>
              <a:rPr lang="zh-CN" altLang="en-US" sz="800" b="1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</a:t>
            </a:r>
            <a:endParaRPr lang="en-US" altLang="zh-CN" sz="800" b="1" dirty="0">
              <a:solidFill>
                <a:srgbClr val="1F487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  <a:spcAft>
                <a:spcPts val="300"/>
              </a:spcAft>
            </a:pPr>
            <a:r>
              <a:rPr lang="zh-CN" altLang="en-US" sz="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燃油过滤器</a:t>
            </a:r>
            <a:r>
              <a:rPr lang="en-US" altLang="zh-CN" sz="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水分离器系统</a:t>
            </a:r>
            <a:endParaRPr sz="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15228" y="1440167"/>
            <a:ext cx="675106" cy="1207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41897" y="1466926"/>
            <a:ext cx="573481" cy="11048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49516" y="2662808"/>
            <a:ext cx="64081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spcAft>
                <a:spcPts val="300"/>
              </a:spcAft>
            </a:pPr>
            <a:r>
              <a:rPr lang="en-US" altLang="zh-CN" sz="800" b="1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z="800" b="1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</a:t>
            </a:r>
            <a:r>
              <a:rPr lang="zh-CN" altLang="en-US" sz="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燃油过滤器</a:t>
            </a:r>
            <a:r>
              <a:rPr lang="en-US" altLang="zh-CN" sz="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水分离器系统</a:t>
            </a:r>
            <a:endParaRPr sz="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32760" y="3464039"/>
            <a:ext cx="1461515" cy="12969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59810" y="3490150"/>
            <a:ext cx="1358646" cy="11943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67050" y="4733874"/>
            <a:ext cx="947419" cy="2846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en-US" sz="800" b="1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HFP</a:t>
            </a:r>
          </a:p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zh-CN" altLang="en-US" sz="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手动灌液泵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723637" y="4733874"/>
            <a:ext cx="860907" cy="2846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en-US" sz="800" b="1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LKH</a:t>
            </a:r>
          </a:p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zh-CN" altLang="en-US" sz="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燃油加热器</a:t>
            </a:r>
          </a:p>
        </p:txBody>
      </p:sp>
      <p:sp>
        <p:nvSpPr>
          <p:cNvPr id="18" name="object 18"/>
          <p:cNvSpPr/>
          <p:nvPr/>
        </p:nvSpPr>
        <p:spPr>
          <a:xfrm>
            <a:off x="7200900" y="1450860"/>
            <a:ext cx="903719" cy="11963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26934" y="1477238"/>
            <a:ext cx="801497" cy="109451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39761" y="2662808"/>
            <a:ext cx="788670" cy="2846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en-US" altLang="zh-CN" sz="800" b="1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MFS SWK</a:t>
            </a:r>
          </a:p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zh-CN" altLang="en-US" sz="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移动过滤系统</a:t>
            </a:r>
          </a:p>
        </p:txBody>
      </p:sp>
      <p:sp>
        <p:nvSpPr>
          <p:cNvPr id="21" name="object 21"/>
          <p:cNvSpPr/>
          <p:nvPr/>
        </p:nvSpPr>
        <p:spPr>
          <a:xfrm>
            <a:off x="6611111" y="3476244"/>
            <a:ext cx="2225040" cy="12847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636893" y="3502034"/>
            <a:ext cx="2119940" cy="118251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67881" y="4733874"/>
            <a:ext cx="861060" cy="2846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en-US" altLang="zh-CN" sz="800" b="1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WSA</a:t>
            </a:r>
          </a:p>
          <a:p>
            <a:pPr marL="12700">
              <a:lnSpc>
                <a:spcPct val="100000"/>
              </a:lnSpc>
              <a:spcAft>
                <a:spcPts val="300"/>
              </a:spcAft>
            </a:pPr>
            <a:r>
              <a:rPr lang="zh-CN" altLang="en-US" sz="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燃油水分传感器</a:t>
            </a:r>
          </a:p>
        </p:txBody>
      </p:sp>
      <p:sp>
        <p:nvSpPr>
          <p:cNvPr id="24" name="object 24"/>
          <p:cNvSpPr/>
          <p:nvPr/>
        </p:nvSpPr>
        <p:spPr>
          <a:xfrm>
            <a:off x="4652771" y="1450860"/>
            <a:ext cx="656818" cy="119632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679696" y="1477238"/>
            <a:ext cx="553694" cy="109451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04681" y="4830038"/>
            <a:ext cx="1028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88888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652771" y="3464052"/>
            <a:ext cx="1661160" cy="128473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679696" y="3490150"/>
            <a:ext cx="1558544" cy="118253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0" y="1131544"/>
            <a:ext cx="4455795" cy="3661002"/>
          </a:xfrm>
          <a:prstGeom prst="rect">
            <a:avLst/>
          </a:prstGeom>
          <a:solidFill>
            <a:srgbClr val="EDEBE0">
              <a:alpha val="5300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05410">
              <a:lnSpc>
                <a:spcPct val="130000"/>
              </a:lnSpc>
              <a:spcBef>
                <a:spcPts val="300"/>
              </a:spcBef>
            </a:pPr>
            <a:r>
              <a:rPr 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 </a:t>
            </a: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概览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适用于抽吸侧和压力侧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过滤器上压降小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滤芯生命周期内高效的水分离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高度的颗粒分离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重量小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易于安装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排水简单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容易更换滤芯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维护成本低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可选 </a:t>
            </a:r>
            <a:r>
              <a:rPr lang="en-US" altLang="zh-CN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WSA </a:t>
            </a: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燃油水分传感器和独立的 </a:t>
            </a:r>
            <a:r>
              <a:rPr lang="en-US" altLang="zh-CN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LKH </a:t>
            </a: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燃油预热器</a:t>
            </a:r>
            <a:endParaRPr lang="en-US" altLang="zh-CN" sz="12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zh-CN" altLang="en-US" sz="12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0418" y="843622"/>
            <a:ext cx="3890010" cy="3512820"/>
          </a:xfrm>
          <a:custGeom>
            <a:avLst/>
            <a:gdLst/>
            <a:ahLst/>
            <a:cxnLst/>
            <a:rect l="l" t="t" r="r" b="b"/>
            <a:pathLst>
              <a:path w="3890010" h="3512820">
                <a:moveTo>
                  <a:pt x="0" y="3512312"/>
                </a:moveTo>
                <a:lnTo>
                  <a:pt x="3889502" y="3512312"/>
                </a:lnTo>
                <a:lnTo>
                  <a:pt x="3889502" y="0"/>
                </a:lnTo>
                <a:lnTo>
                  <a:pt x="0" y="0"/>
                </a:lnTo>
                <a:lnTo>
                  <a:pt x="0" y="35123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285" y="952500"/>
            <a:ext cx="3732529" cy="32558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20000"/>
              </a:lnSpc>
            </a:pP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燃油过滤器</a:t>
            </a:r>
            <a:r>
              <a:rPr lang="en-US" altLang="zh-CN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水分离器系统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41"/>
              </a:spcBef>
            </a:pPr>
            <a:endParaRPr sz="155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20000"/>
              </a:lnSpc>
              <a:tabLst>
                <a:tab pos="1606550" algn="l"/>
                <a:tab pos="2018030" algn="l"/>
                <a:tab pos="2586355" algn="l"/>
                <a:tab pos="3020695" algn="l"/>
              </a:tabLst>
            </a:pP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系统燃油过滤器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水分离器是一种</a:t>
            </a:r>
            <a:r>
              <a:rPr lang="zh-CN" altLang="en-US" sz="1200" b="1" spc="-5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两阶段聚集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方案，可最大地保护柴油发动机组件。</a:t>
            </a:r>
          </a:p>
          <a:p>
            <a:pPr marL="1176655" marR="5080" algn="just">
              <a:lnSpc>
                <a:spcPct val="120000"/>
              </a:lnSpc>
              <a:tabLst>
                <a:tab pos="1606550" algn="l"/>
                <a:tab pos="2018030" algn="l"/>
                <a:tab pos="2586355" algn="l"/>
                <a:tab pos="302069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20000"/>
              </a:lnSpc>
              <a:tabLst>
                <a:tab pos="1606550" algn="l"/>
                <a:tab pos="2018030" algn="l"/>
                <a:tab pos="2586355" algn="l"/>
                <a:tab pos="3020695" algn="l"/>
              </a:tabLst>
            </a:pPr>
            <a:endParaRPr lang="zh-CN" alt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20000"/>
              </a:lnSpc>
              <a:tabLst>
                <a:tab pos="1606550" algn="l"/>
                <a:tab pos="2018030" algn="l"/>
                <a:tab pos="2586355" algn="l"/>
                <a:tab pos="3020695" algn="l"/>
              </a:tabLst>
            </a:pP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过滤系统目前推出汽车版本和工业版本；前者支持最高流速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升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分钟，后者支持最高流速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升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分钟。</a:t>
            </a:r>
          </a:p>
          <a:p>
            <a:pPr marL="1176655" marR="5080" algn="just">
              <a:lnSpc>
                <a:spcPct val="120000"/>
              </a:lnSpc>
            </a:pPr>
            <a:endParaRPr sz="1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715" algn="just">
              <a:lnSpc>
                <a:spcPct val="120000"/>
              </a:lnSpc>
            </a:pPr>
            <a:endParaRPr lang="en-US" altLang="zh-CN" sz="12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715" algn="just">
              <a:lnSpc>
                <a:spcPct val="120000"/>
              </a:lnSpc>
            </a:pP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系统采用坚固的玻璃纤维增强聚酰胺过滤头和容器，结构设计轻便紧凑，几乎可以用于所有应用场合。</a:t>
            </a:r>
            <a:endParaRPr sz="1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3248" y="1566291"/>
            <a:ext cx="1096010" cy="11003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filt</a:t>
            </a:r>
            <a:r>
              <a:rPr sz="1200" spc="-3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ion</a:t>
            </a:r>
            <a:r>
              <a:rPr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spc="-3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sy</a:t>
            </a:r>
            <a:r>
              <a:rPr sz="12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</a:t>
            </a:r>
            <a:r>
              <a:rPr sz="12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em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9"/>
              </a:spcBef>
            </a:pPr>
            <a:endParaRPr sz="11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8419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3248" y="1566291"/>
            <a:ext cx="1095590" cy="1646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EVO-10 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0418" y="843622"/>
            <a:ext cx="3817620" cy="3512820"/>
          </a:xfrm>
          <a:custGeom>
            <a:avLst/>
            <a:gdLst/>
            <a:ahLst/>
            <a:cxnLst/>
            <a:rect l="l" t="t" r="r" b="b"/>
            <a:pathLst>
              <a:path w="3817620" h="3512820">
                <a:moveTo>
                  <a:pt x="0" y="3512312"/>
                </a:moveTo>
                <a:lnTo>
                  <a:pt x="3817492" y="3512312"/>
                </a:lnTo>
                <a:lnTo>
                  <a:pt x="3817492" y="0"/>
                </a:lnTo>
                <a:lnTo>
                  <a:pt x="0" y="0"/>
                </a:lnTo>
                <a:lnTo>
                  <a:pt x="0" y="35123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285" y="952500"/>
            <a:ext cx="31756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燃油过滤器</a:t>
            </a:r>
            <a:r>
              <a:rPr lang="en-US" altLang="zh-CN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水分离器系统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0" y="1140142"/>
            <a:ext cx="4455795" cy="3661002"/>
          </a:xfrm>
          <a:prstGeom prst="rect">
            <a:avLst/>
          </a:prstGeom>
          <a:solidFill>
            <a:srgbClr val="EDEBE0">
              <a:alpha val="5300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05410">
              <a:lnSpc>
                <a:spcPct val="130000"/>
              </a:lnSpc>
            </a:pPr>
            <a:r>
              <a:rPr 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EVO-10 </a:t>
            </a: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概览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相对流速，设计紧凑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高效过滤水和颗粒物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易于安装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支持使用不同的入口和出口接头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压力损失小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沉积作用延长滤芯的使用寿命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高压燃油过滤器的使用寿命长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维护简单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节省成本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可选配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WSA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燃油水分传感器和集成式燃油预热元件</a:t>
            </a: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zh-CN" alt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3532" y="1401317"/>
            <a:ext cx="847102" cy="1674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329285" y="1475994"/>
            <a:ext cx="3660775" cy="2027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6655" marR="5080" algn="just">
              <a:lnSpc>
                <a:spcPct val="120000"/>
              </a:lnSpc>
              <a:tabLst>
                <a:tab pos="1811020" algn="l"/>
                <a:tab pos="2179955" algn="l"/>
                <a:tab pos="2517775" algn="l"/>
                <a:tab pos="2668905" algn="l"/>
                <a:tab pos="2959735" algn="l"/>
              </a:tabLst>
            </a:pPr>
            <a:r>
              <a:rPr lang="en-US" altLang="zh-CN" sz="1200" spc="-5" dirty="0" err="1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Lösing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专利过滤技术能安全高效地从燃油中分离水和其他污染物。所有内部截面和通道的直径采用大直径设计，尽可能减少压降。褶皱式滤芯的表面积大，可高效截留细小杂质和水滴。</a:t>
            </a: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20000"/>
              </a:lnSpc>
              <a:tabLst>
                <a:tab pos="1811020" algn="l"/>
                <a:tab pos="2179955" algn="l"/>
                <a:tab pos="2517775" algn="l"/>
                <a:tab pos="2668905" algn="l"/>
                <a:tab pos="2959735" algn="l"/>
              </a:tabLst>
            </a:pPr>
            <a:endParaRPr 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20000"/>
              </a:lnSpc>
              <a:tabLst>
                <a:tab pos="1811020" algn="l"/>
                <a:tab pos="2179955" algn="l"/>
                <a:tab pos="2517775" algn="l"/>
                <a:tab pos="2668905" algn="l"/>
                <a:tab pos="2959735" algn="l"/>
              </a:tabLst>
            </a:pPr>
            <a:endParaRPr sz="15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 algn="just">
              <a:lnSpc>
                <a:spcPct val="120000"/>
              </a:lnSpc>
            </a:pPr>
            <a:r>
              <a:rPr lang="zh-CN" altLang="en-US" sz="1200" spc="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使用最现代的材料，可大幅减少过滤器的重量和体积，同时不会影响效率或可靠性。</a:t>
            </a:r>
            <a:endParaRPr sz="1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0418" y="843584"/>
            <a:ext cx="3817620" cy="3956050"/>
          </a:xfrm>
          <a:custGeom>
            <a:avLst/>
            <a:gdLst/>
            <a:ahLst/>
            <a:cxnLst/>
            <a:rect l="l" t="t" r="r" b="b"/>
            <a:pathLst>
              <a:path w="3817620" h="3956050">
                <a:moveTo>
                  <a:pt x="0" y="3955541"/>
                </a:moveTo>
                <a:lnTo>
                  <a:pt x="3817492" y="3955541"/>
                </a:lnTo>
                <a:lnTo>
                  <a:pt x="3817492" y="0"/>
                </a:lnTo>
                <a:lnTo>
                  <a:pt x="0" y="0"/>
                </a:lnTo>
                <a:lnTo>
                  <a:pt x="0" y="39555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285" y="952500"/>
            <a:ext cx="31756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燃油过滤器</a:t>
            </a:r>
            <a:r>
              <a:rPr lang="en-US" altLang="zh-CN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水分离器系统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2"/>
          </p:nvPr>
        </p:nvSpPr>
        <p:spPr>
          <a:xfrm>
            <a:off x="329285" y="1475994"/>
            <a:ext cx="3662045" cy="2803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6655" marR="5080" algn="just">
              <a:lnSpc>
                <a:spcPct val="120000"/>
              </a:lnSpc>
            </a:pPr>
            <a:r>
              <a:rPr lang="en-US" altLang="zh-CN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系列燃油过滤器</a:t>
            </a:r>
            <a:r>
              <a:rPr lang="en-US" altLang="zh-CN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水分离器系统面向轻柴油，可有效分离燃油中的水和颗粒物。水和颗粒物都会加剧发动机的磨损，导致昂贵密集的维修。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5"/>
              </a:spcBef>
            </a:pPr>
            <a:endParaRPr lang="en-US" sz="15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5"/>
              </a:spcBef>
            </a:pPr>
            <a:endParaRPr lang="en-US" sz="15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5"/>
              </a:spcBef>
            </a:pPr>
            <a:endParaRPr sz="15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715" algn="just">
              <a:lnSpc>
                <a:spcPct val="120000"/>
              </a:lnSpc>
            </a:pP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分离和清洁过程通过一种特殊的系统进行，这种系统适用于所有尺寸的过滤器。这些过滤器设计非常紧凑，在有效流速方面表现出色。</a:t>
            </a:r>
            <a:r>
              <a:rPr lang="en-US" altLang="zh-CN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过滤系统支持的流速范围为 </a:t>
            </a:r>
            <a:r>
              <a:rPr lang="en-US" altLang="zh-CN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1 - 260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升</a:t>
            </a:r>
            <a:r>
              <a:rPr lang="en-US" altLang="zh-CN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分钟，有单体、双体或切换系统等多种设计。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000" y="1140142"/>
            <a:ext cx="4455795" cy="3661002"/>
          </a:xfrm>
          <a:prstGeom prst="rect">
            <a:avLst/>
          </a:prstGeom>
          <a:solidFill>
            <a:srgbClr val="EDEBE0">
              <a:alpha val="5300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05410">
              <a:lnSpc>
                <a:spcPct val="130000"/>
              </a:lnSpc>
            </a:pPr>
            <a:r>
              <a:rPr lang="en-US" sz="1800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SWK </a:t>
            </a:r>
            <a:r>
              <a:rPr lang="zh-CN" altLang="en-US" sz="1800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概览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相对流速，设计紧凑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高效过滤水和颗粒物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易于安装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支持使用不同的入口和出口接头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压力损失小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沉积作用延长滤芯的使用寿命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高压燃油过滤器的使用寿命长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维护简单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节省成本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可选配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WSA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燃油水分传感器和集成式燃油预热元件</a:t>
            </a: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zh-CN" alt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9961" y="1436242"/>
            <a:ext cx="792086" cy="1525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S</a:t>
            </a:r>
            <a:r>
              <a:rPr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WK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0" y="1140142"/>
            <a:ext cx="4455795" cy="3600450"/>
          </a:xfrm>
          <a:custGeom>
            <a:avLst/>
            <a:gdLst/>
            <a:ahLst/>
            <a:cxnLst/>
            <a:rect l="l" t="t" r="r" b="b"/>
            <a:pathLst>
              <a:path w="4455795" h="3600450">
                <a:moveTo>
                  <a:pt x="0" y="3600450"/>
                </a:moveTo>
                <a:lnTo>
                  <a:pt x="4455413" y="3600450"/>
                </a:lnTo>
                <a:lnTo>
                  <a:pt x="4455413" y="0"/>
                </a:lnTo>
                <a:lnTo>
                  <a:pt x="0" y="0"/>
                </a:lnTo>
                <a:lnTo>
                  <a:pt x="0" y="3600450"/>
                </a:lnTo>
                <a:close/>
              </a:path>
            </a:pathLst>
          </a:custGeom>
          <a:solidFill>
            <a:srgbClr val="EDEBE0">
              <a:alpha val="53000"/>
            </a:srgbClr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0418" y="843533"/>
            <a:ext cx="3817620" cy="2626360"/>
          </a:xfrm>
          <a:custGeom>
            <a:avLst/>
            <a:gdLst/>
            <a:ahLst/>
            <a:cxnLst/>
            <a:rect l="l" t="t" r="r" b="b"/>
            <a:pathLst>
              <a:path w="3817620" h="2626360">
                <a:moveTo>
                  <a:pt x="0" y="2625979"/>
                </a:moveTo>
                <a:lnTo>
                  <a:pt x="3817492" y="2625979"/>
                </a:lnTo>
                <a:lnTo>
                  <a:pt x="3817492" y="0"/>
                </a:lnTo>
                <a:lnTo>
                  <a:pt x="0" y="0"/>
                </a:lnTo>
                <a:lnTo>
                  <a:pt x="0" y="2625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285" y="952500"/>
            <a:ext cx="22339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移动过滤系统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285" y="1475994"/>
            <a:ext cx="3661410" cy="13076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6655" marR="5080" algn="just">
              <a:lnSpc>
                <a:spcPct val="120000"/>
              </a:lnSpc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移动过滤系统可用于清洁旁通回路中的油箱，还可给车辆、及其和移动油箱系统加注燃油。</a:t>
            </a:r>
          </a:p>
          <a:p>
            <a:pPr marL="1176655" marR="5080" algn="just">
              <a:lnSpc>
                <a:spcPct val="120000"/>
              </a:lnSpc>
            </a:pPr>
            <a:endParaRPr lang="zh-CN" alt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20000"/>
              </a:lnSpc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移动系统基于分级离心分离原则，可高效解决水和颗粒物相关问题。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8465" y="1489583"/>
            <a:ext cx="10629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25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00" spc="-3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2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</a:t>
            </a:r>
            <a:r>
              <a:rPr sz="12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n,</a:t>
            </a:r>
            <a:r>
              <a:rPr sz="1200" spc="-3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200" spc="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lti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7409" y="1243711"/>
            <a:ext cx="19304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MFS SWK </a:t>
            </a:r>
            <a:r>
              <a:rPr lang="zh-CN" altLang="en-US" sz="1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概览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7409" y="1644541"/>
            <a:ext cx="2185670" cy="2375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530" indent="-17653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Clr>
                <a:srgbClr val="585858"/>
              </a:buClr>
              <a:buFont typeface="Arial"/>
              <a:buChar char="•"/>
              <a:tabLst>
                <a:tab pos="177165" algn="l"/>
              </a:tabLst>
            </a:pPr>
            <a:r>
              <a:rPr lang="zh-CN" altLang="en-US"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高效清洁柴油</a:t>
            </a:r>
          </a:p>
          <a:p>
            <a:pPr marL="176530" indent="-176530">
              <a:lnSpc>
                <a:spcPct val="100000"/>
              </a:lnSpc>
              <a:spcAft>
                <a:spcPts val="1000"/>
              </a:spcAft>
              <a:buClr>
                <a:srgbClr val="585858"/>
              </a:buClr>
              <a:buFont typeface="Arial"/>
              <a:buChar char="•"/>
              <a:tabLst>
                <a:tab pos="177165" algn="l"/>
              </a:tabLst>
            </a:pPr>
            <a:r>
              <a:rPr lang="zh-CN" altLang="en-US"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降低运行成本</a:t>
            </a:r>
          </a:p>
          <a:p>
            <a:pPr marL="176530" indent="-176530">
              <a:lnSpc>
                <a:spcPct val="100000"/>
              </a:lnSpc>
              <a:spcAft>
                <a:spcPts val="1000"/>
              </a:spcAft>
              <a:buClr>
                <a:srgbClr val="585858"/>
              </a:buClr>
              <a:buFont typeface="Arial"/>
              <a:buChar char="•"/>
              <a:tabLst>
                <a:tab pos="177165" algn="l"/>
              </a:tabLst>
            </a:pPr>
            <a:r>
              <a:rPr lang="zh-CN" altLang="en-US"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操作灵活</a:t>
            </a:r>
          </a:p>
          <a:p>
            <a:pPr marL="176530" indent="-176530">
              <a:lnSpc>
                <a:spcPct val="100000"/>
              </a:lnSpc>
              <a:spcAft>
                <a:spcPts val="1000"/>
              </a:spcAft>
              <a:buClr>
                <a:srgbClr val="585858"/>
              </a:buClr>
              <a:buFont typeface="Arial"/>
              <a:buChar char="•"/>
              <a:tabLst>
                <a:tab pos="177165" algn="l"/>
              </a:tabLst>
            </a:pPr>
            <a:r>
              <a:rPr lang="zh-CN" altLang="en-US"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设计紧凑</a:t>
            </a:r>
            <a:endParaRPr lang="en-US" altLang="zh-CN" sz="1200" spc="-3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76530" indent="-176530">
              <a:lnSpc>
                <a:spcPct val="100000"/>
              </a:lnSpc>
              <a:spcAft>
                <a:spcPts val="1000"/>
              </a:spcAft>
              <a:buClr>
                <a:srgbClr val="585858"/>
              </a:buClr>
              <a:buFont typeface="Arial"/>
              <a:buChar char="•"/>
              <a:tabLst>
                <a:tab pos="177165" algn="l"/>
              </a:tabLst>
            </a:pPr>
            <a:r>
              <a:rPr lang="zh-CN" altLang="en-US"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易于搬运和使用</a:t>
            </a:r>
          </a:p>
          <a:p>
            <a:pPr marL="176530" indent="-176530">
              <a:lnSpc>
                <a:spcPct val="100000"/>
              </a:lnSpc>
              <a:spcAft>
                <a:spcPts val="1000"/>
              </a:spcAft>
              <a:buClr>
                <a:srgbClr val="585858"/>
              </a:buClr>
              <a:buFont typeface="Arial"/>
              <a:buChar char="•"/>
              <a:tabLst>
                <a:tab pos="177165" algn="l"/>
              </a:tabLst>
            </a:pPr>
            <a:r>
              <a:rPr lang="zh-CN" altLang="en-US"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环保 </a:t>
            </a:r>
            <a:endParaRPr lang="en-US" altLang="zh-CN" sz="1200" spc="-3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76530" indent="-176530">
              <a:lnSpc>
                <a:spcPct val="100000"/>
              </a:lnSpc>
              <a:spcAft>
                <a:spcPts val="1000"/>
              </a:spcAft>
              <a:buClr>
                <a:srgbClr val="585858"/>
              </a:buClr>
              <a:buFont typeface="Arial"/>
              <a:buChar char="•"/>
              <a:tabLst>
                <a:tab pos="177165" algn="l"/>
              </a:tabLst>
            </a:pPr>
            <a:r>
              <a:rPr lang="zh-CN" altLang="en-US"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先进技术特征 </a:t>
            </a:r>
            <a:endParaRPr lang="en-US" altLang="zh-CN" sz="1200" spc="-3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76530" indent="-176530">
              <a:lnSpc>
                <a:spcPct val="100000"/>
              </a:lnSpc>
              <a:spcAft>
                <a:spcPts val="1000"/>
              </a:spcAft>
              <a:buClr>
                <a:srgbClr val="585858"/>
              </a:buClr>
              <a:buFont typeface="Arial"/>
              <a:buChar char="•"/>
              <a:tabLst>
                <a:tab pos="177165" algn="l"/>
              </a:tabLst>
            </a:pPr>
            <a:r>
              <a:rPr lang="zh-CN" altLang="en-US" sz="12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维护简单</a:t>
            </a:r>
          </a:p>
        </p:txBody>
      </p:sp>
      <p:sp>
        <p:nvSpPr>
          <p:cNvPr id="12" name="object 12"/>
          <p:cNvSpPr/>
          <p:nvPr/>
        </p:nvSpPr>
        <p:spPr>
          <a:xfrm>
            <a:off x="268465" y="1489583"/>
            <a:ext cx="1062418" cy="14508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920" y="256413"/>
            <a:ext cx="98928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2400" spc="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24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0418" y="843508"/>
            <a:ext cx="3817620" cy="3291204"/>
          </a:xfrm>
          <a:custGeom>
            <a:avLst/>
            <a:gdLst/>
            <a:ahLst/>
            <a:cxnLst/>
            <a:rect l="l" t="t" r="r" b="b"/>
            <a:pathLst>
              <a:path w="3817620" h="3291204">
                <a:moveTo>
                  <a:pt x="0" y="3290824"/>
                </a:moveTo>
                <a:lnTo>
                  <a:pt x="3817492" y="3290824"/>
                </a:lnTo>
                <a:lnTo>
                  <a:pt x="3817492" y="0"/>
                </a:lnTo>
                <a:lnTo>
                  <a:pt x="0" y="0"/>
                </a:lnTo>
                <a:lnTo>
                  <a:pt x="0" y="32908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285" y="952500"/>
            <a:ext cx="20904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8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手动灌液泵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285" y="1475994"/>
            <a:ext cx="3660140" cy="1893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6655" marR="5080" algn="just">
              <a:lnSpc>
                <a:spcPct val="130000"/>
              </a:lnSpc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燃油系统中的空气会损坏加注泵。</a:t>
            </a: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30000"/>
              </a:lnSpc>
            </a:pPr>
            <a:endParaRPr 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30000"/>
              </a:lnSpc>
            </a:pPr>
            <a:r>
              <a:rPr lang="en-US" altLang="zh-CN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HFP </a:t>
            </a: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手动灌液泵用在燃油回路中，可排空上游燃油过滤器或完全排空燃油回路。这样泵装置就脱离油流，从而不会增加流动阻力。</a:t>
            </a: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30000"/>
              </a:lnSpc>
            </a:pPr>
            <a:endParaRPr 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R="5080" algn="just">
              <a:lnSpc>
                <a:spcPct val="130000"/>
              </a:lnSpc>
            </a:pPr>
            <a:r>
              <a:rPr lang="en-US" altLang="zh-CN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HFP </a:t>
            </a:r>
            <a:r>
              <a:rPr lang="zh-CN" altLang="en-US" sz="12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手动灌液泵安装在燃油过滤器的下游。</a:t>
            </a:r>
            <a:endParaRPr lang="en-US" sz="12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000" y="1140142"/>
            <a:ext cx="4455795" cy="3360920"/>
          </a:xfrm>
          <a:prstGeom prst="rect">
            <a:avLst/>
          </a:prstGeom>
          <a:solidFill>
            <a:srgbClr val="EDEBE0">
              <a:alpha val="5300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05410">
              <a:lnSpc>
                <a:spcPct val="130000"/>
              </a:lnSpc>
            </a:pPr>
            <a:r>
              <a:rPr lang="en-US" sz="18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HFP </a:t>
            </a:r>
            <a:r>
              <a:rPr lang="zh-CN" altLang="en-US" sz="1800" spc="-1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概览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相比集成式解决方案，排量更大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灵活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不受压差影响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可随时装配</a:t>
            </a: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zh-CN" alt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7502" y="1543799"/>
            <a:ext cx="1251254" cy="1099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920" y="256413"/>
            <a:ext cx="91308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LKH</a:t>
            </a:r>
            <a:endParaRPr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0418" y="843584"/>
            <a:ext cx="3817620" cy="3956050"/>
          </a:xfrm>
          <a:custGeom>
            <a:avLst/>
            <a:gdLst/>
            <a:ahLst/>
            <a:cxnLst/>
            <a:rect l="l" t="t" r="r" b="b"/>
            <a:pathLst>
              <a:path w="3817620" h="3956050">
                <a:moveTo>
                  <a:pt x="0" y="3955541"/>
                </a:moveTo>
                <a:lnTo>
                  <a:pt x="3817492" y="3955541"/>
                </a:lnTo>
                <a:lnTo>
                  <a:pt x="3817492" y="0"/>
                </a:lnTo>
                <a:lnTo>
                  <a:pt x="0" y="0"/>
                </a:lnTo>
                <a:lnTo>
                  <a:pt x="0" y="39555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285" y="952500"/>
            <a:ext cx="167859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800" spc="-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燃油加热器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2"/>
          </p:nvPr>
        </p:nvSpPr>
        <p:spPr>
          <a:xfrm>
            <a:off x="329285" y="1475994"/>
            <a:ext cx="3662045" cy="2914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6655" marR="5080" algn="just">
              <a:lnSpc>
                <a:spcPct val="130000"/>
              </a:lnSpc>
            </a:pP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柴油主要由许多不同的烃类物质组成。长链烃能够在一定程度上分解为短链烃。燃油温度下降时，长链烃可以沉淀为固体，阻塞过滤器。这种情况下，必须将低温燃油中沉淀的固体再次液化。为此，要将燃油加热到一定程度，保证在燃油进入发动机之前不会进一步沉淀。</a:t>
            </a:r>
            <a:endParaRPr lang="en-US" altLang="zh-CN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76655" marR="5080" algn="just">
              <a:lnSpc>
                <a:spcPct val="130000"/>
              </a:lnSpc>
            </a:pPr>
            <a:endParaRPr sz="15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6350" algn="just">
              <a:lnSpc>
                <a:spcPct val="130000"/>
              </a:lnSpc>
            </a:pPr>
            <a:r>
              <a:rPr lang="en-US" altLang="zh-CN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LKH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燃油加热器可以作为 </a:t>
            </a:r>
            <a:r>
              <a:rPr lang="en-US" altLang="zh-CN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LKF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过滤系列的补充选件，但也可单独使用，为燃油系统预热。</a:t>
            </a:r>
            <a:r>
              <a:rPr lang="en-US" altLang="zh-CN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LKH </a:t>
            </a: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产品安装在过滤器上游。</a:t>
            </a:r>
            <a:endParaRPr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000" y="1140142"/>
            <a:ext cx="4455795" cy="3545586"/>
          </a:xfrm>
          <a:prstGeom prst="rect">
            <a:avLst/>
          </a:prstGeom>
          <a:solidFill>
            <a:srgbClr val="EDEBE0">
              <a:alpha val="5300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05410">
              <a:lnSpc>
                <a:spcPct val="130000"/>
              </a:lnSpc>
            </a:pPr>
            <a:r>
              <a:rPr lang="en-US" sz="1800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LKH </a:t>
            </a:r>
            <a:r>
              <a:rPr lang="zh-CN" altLang="en-US" sz="1800" spc="-15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概览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灵活支持等多种应用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快速轻松安装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LKH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可与其他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产品组合使用。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根据产品版本，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24 V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时的标称加热器功率可以是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400 W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或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600 W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 V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时的标称加热器功率可以是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 W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或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150 W</a:t>
            </a: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9781" y="1491576"/>
            <a:ext cx="1224140" cy="975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920" y="256413"/>
            <a:ext cx="106548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3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2400" spc="-1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2400" spc="-1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endParaRPr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0418" y="843661"/>
            <a:ext cx="3817620" cy="1961514"/>
          </a:xfrm>
          <a:custGeom>
            <a:avLst/>
            <a:gdLst/>
            <a:ahLst/>
            <a:cxnLst/>
            <a:rect l="l" t="t" r="r" b="b"/>
            <a:pathLst>
              <a:path w="3817620" h="1961514">
                <a:moveTo>
                  <a:pt x="0" y="1961133"/>
                </a:moveTo>
                <a:lnTo>
                  <a:pt x="3817492" y="1961133"/>
                </a:lnTo>
                <a:lnTo>
                  <a:pt x="3817492" y="0"/>
                </a:lnTo>
                <a:lnTo>
                  <a:pt x="0" y="0"/>
                </a:lnTo>
                <a:lnTo>
                  <a:pt x="0" y="19611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285" y="952500"/>
            <a:ext cx="189738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800" spc="-9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燃油水分传感器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285" y="1475994"/>
            <a:ext cx="3660775" cy="13076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6655" marR="5715">
              <a:lnSpc>
                <a:spcPct val="120000"/>
              </a:lnSpc>
            </a:pP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WSA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水传感器可检测燃油中的水分。</a:t>
            </a:r>
            <a:endParaRPr lang="en-US" sz="15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 indent="1163955" algn="just">
              <a:lnSpc>
                <a:spcPct val="120000"/>
              </a:lnSpc>
            </a:pPr>
            <a:endParaRPr 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 indent="1163955" algn="just">
              <a:lnSpc>
                <a:spcPct val="120000"/>
              </a:lnSpc>
            </a:pPr>
            <a:endParaRPr 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 indent="1163955" algn="just">
              <a:lnSpc>
                <a:spcPct val="120000"/>
              </a:lnSpc>
            </a:pPr>
            <a:endParaRPr lang="en-US" sz="1200" spc="-5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 algn="just">
              <a:lnSpc>
                <a:spcPct val="120000"/>
              </a:lnSpc>
            </a:pP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WSA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水传感器可作为所有 </a:t>
            </a:r>
            <a:r>
              <a:rPr lang="en-US" altLang="zh-CN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1200" spc="-5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过滤系统的选件，也可随时轻松作为单独产品使用。</a:t>
            </a:r>
            <a:endParaRPr lang="en-US" sz="1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000" y="1140142"/>
            <a:ext cx="4455795" cy="3661002"/>
          </a:xfrm>
          <a:prstGeom prst="rect">
            <a:avLst/>
          </a:prstGeom>
          <a:solidFill>
            <a:srgbClr val="EDEBE0">
              <a:alpha val="5300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05410">
              <a:lnSpc>
                <a:spcPct val="130000"/>
              </a:lnSpc>
            </a:pPr>
            <a:r>
              <a:rPr lang="en-US" sz="1800" spc="-4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WSA </a:t>
            </a:r>
            <a:r>
              <a:rPr lang="zh-CN" altLang="en-US" sz="1800" spc="-4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概览</a:t>
            </a:r>
            <a:endParaRPr sz="1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4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可靠区分水和柴油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4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电容式工作原理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4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电隔离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en-US" altLang="zh-CN" sz="1200" spc="-4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 V - 24 V DC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4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数字输出信号</a:t>
            </a:r>
          </a:p>
          <a:p>
            <a:pPr marL="281940" indent="-17653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buFont typeface="Arial"/>
              <a:buChar char="•"/>
              <a:tabLst>
                <a:tab pos="282575" algn="l"/>
              </a:tabLst>
            </a:pPr>
            <a:r>
              <a:rPr lang="zh-CN" altLang="en-US" sz="1200" spc="-4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信号发射器直接可控</a:t>
            </a:r>
            <a:endParaRPr lang="en-US" altLang="zh-CN" sz="1200" spc="-4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4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4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4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en-US" altLang="zh-CN" sz="1200" spc="-4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5410">
              <a:lnSpc>
                <a:spcPct val="100000"/>
              </a:lnSpc>
              <a:spcBef>
                <a:spcPts val="865"/>
              </a:spcBef>
              <a:buClr>
                <a:srgbClr val="585858"/>
              </a:buClr>
              <a:tabLst>
                <a:tab pos="282575" algn="l"/>
              </a:tabLst>
            </a:pPr>
            <a:endParaRPr lang="zh-CN" altLang="en-US" sz="1200" spc="-4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7502" y="1523987"/>
            <a:ext cx="1214002" cy="677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269" y="833742"/>
            <a:ext cx="2957195" cy="3617337"/>
          </a:xfrm>
          <a:prstGeom prst="rect">
            <a:avLst/>
          </a:prstGeom>
          <a:ln w="9525">
            <a:solidFill>
              <a:srgbClr val="444E8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 algn="just">
              <a:lnSpc>
                <a:spcPct val="100000"/>
              </a:lnSpc>
            </a:pPr>
            <a:r>
              <a:rPr lang="en-US" sz="16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1600" dirty="0">
                <a:solidFill>
                  <a:srgbClr val="1F487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兼容的燃料</a:t>
            </a:r>
            <a:endParaRPr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r>
              <a:rPr lang="en-US" altLang="zh-CN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解决方案和产品支持航空燃油、军用燃料、船用馏分油、欧洲和美国的喷气燃料、</a:t>
            </a:r>
            <a:r>
              <a:rPr lang="en-US" altLang="zh-CN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HVO/GTL/GTC/FAME/</a:t>
            </a:r>
            <a:r>
              <a:rPr lang="zh-CN" altLang="en-US" sz="100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生物柴油等替代燃料。</a:t>
            </a:r>
            <a:endParaRPr lang="en-US" altLang="zh-CN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lang="en-US" sz="1000" dirty="0">
              <a:solidFill>
                <a:srgbClr val="585858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6360" marR="76835" algn="just">
              <a:lnSpc>
                <a:spcPct val="120000"/>
              </a:lnSpc>
              <a:spcBef>
                <a:spcPts val="695"/>
              </a:spcBef>
            </a:pPr>
            <a:endParaRPr sz="1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920" y="256413"/>
            <a:ext cx="86841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燃油兼容性</a:t>
            </a:r>
            <a:endParaRPr spc="-1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75838" y="833780"/>
            <a:ext cx="5716904" cy="35440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800A7B-6978-335C-AECD-74D84E7E16F0}"/>
              </a:ext>
            </a:extLst>
          </p:cNvPr>
          <p:cNvSpPr txBox="1"/>
          <p:nvPr/>
        </p:nvSpPr>
        <p:spPr>
          <a:xfrm>
            <a:off x="4153090" y="1733550"/>
            <a:ext cx="3962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              最清洁的解决方案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760A0F-CF56-9ACA-77FD-486B1C26907F}"/>
              </a:ext>
            </a:extLst>
          </p:cNvPr>
          <p:cNvSpPr txBox="1"/>
          <p:nvPr/>
        </p:nvSpPr>
        <p:spPr>
          <a:xfrm>
            <a:off x="3505200" y="3333750"/>
            <a:ext cx="24391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000" dirty="0"/>
              <a:t>所有</a:t>
            </a:r>
            <a:r>
              <a:rPr lang="en-US" altLang="zh-CN" sz="1000" dirty="0"/>
              <a:t>SEPAR</a:t>
            </a:r>
            <a:r>
              <a:rPr lang="zh-CN" altLang="en-US" sz="1000" dirty="0"/>
              <a:t>组件兼容环保燃料</a:t>
            </a:r>
            <a:endParaRPr lang="en-US" altLang="zh-CN" sz="1000" dirty="0"/>
          </a:p>
          <a:p>
            <a:r>
              <a:rPr lang="zh-CN" altLang="en-US" sz="1000" dirty="0"/>
              <a:t>推动全球绿色转型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361538" y="4619357"/>
            <a:ext cx="524204" cy="4488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16468" y="1750351"/>
            <a:ext cx="3255732" cy="1964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809" y="729005"/>
            <a:ext cx="6057265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4000" spc="-30" dirty="0">
                <a:solidFill>
                  <a:srgbClr val="585858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感谢您的关注</a:t>
            </a:r>
            <a:endParaRPr sz="4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282F6EAA-DDD5-F202-B5D0-3AA9F23F383C}"/>
              </a:ext>
            </a:extLst>
          </p:cNvPr>
          <p:cNvSpPr txBox="1"/>
          <p:nvPr/>
        </p:nvSpPr>
        <p:spPr>
          <a:xfrm>
            <a:off x="191279" y="4598974"/>
            <a:ext cx="605726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500" b="1" spc="-30" dirty="0">
                <a:solidFill>
                  <a:srgbClr val="002B8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SEPAR </a:t>
            </a:r>
            <a:r>
              <a:rPr lang="zh-CN" altLang="en-US" sz="2500" b="1" spc="-30" dirty="0">
                <a:solidFill>
                  <a:srgbClr val="002B8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是高性能与高可靠性的体现</a:t>
            </a:r>
            <a:endParaRPr sz="2500" b="1" dirty="0">
              <a:solidFill>
                <a:srgbClr val="002B8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94813D6-BE79-6298-9711-88D38F54961C}"/>
              </a:ext>
            </a:extLst>
          </p:cNvPr>
          <p:cNvSpPr txBox="1"/>
          <p:nvPr/>
        </p:nvSpPr>
        <p:spPr>
          <a:xfrm>
            <a:off x="2286000" y="1708379"/>
            <a:ext cx="838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dirty="0">
                <a:solidFill>
                  <a:srgbClr val="002060"/>
                </a:solidFill>
              </a:rPr>
              <a:t>公司：</a:t>
            </a:r>
            <a:endParaRPr lang="en-US" altLang="zh-CN" sz="1650" dirty="0">
              <a:solidFill>
                <a:srgbClr val="002060"/>
              </a:solidFill>
            </a:endParaRPr>
          </a:p>
          <a:p>
            <a:r>
              <a:rPr lang="zh-CN" altLang="en-US" sz="1650" dirty="0">
                <a:solidFill>
                  <a:srgbClr val="002060"/>
                </a:solidFill>
              </a:rPr>
              <a:t>地址：</a:t>
            </a:r>
            <a:endParaRPr lang="en-US" altLang="zh-CN" sz="1650" dirty="0">
              <a:solidFill>
                <a:srgbClr val="002060"/>
              </a:solidFill>
            </a:endParaRPr>
          </a:p>
          <a:p>
            <a:endParaRPr lang="en-US" altLang="zh-CN" sz="1650" dirty="0">
              <a:solidFill>
                <a:srgbClr val="002060"/>
              </a:solidFill>
            </a:endParaRPr>
          </a:p>
          <a:p>
            <a:endParaRPr lang="en-US" altLang="zh-CN" sz="1650" dirty="0">
              <a:solidFill>
                <a:srgbClr val="002060"/>
              </a:solidFill>
            </a:endParaRPr>
          </a:p>
          <a:p>
            <a:r>
              <a:rPr lang="zh-CN" altLang="en-US" sz="1650" dirty="0">
                <a:solidFill>
                  <a:srgbClr val="002060"/>
                </a:solidFill>
              </a:rPr>
              <a:t>电话：</a:t>
            </a:r>
            <a:endParaRPr lang="en-US" altLang="zh-CN" sz="1650" dirty="0">
              <a:solidFill>
                <a:srgbClr val="002060"/>
              </a:solidFill>
            </a:endParaRPr>
          </a:p>
          <a:p>
            <a:r>
              <a:rPr lang="zh-CN" altLang="en-US" sz="1650" dirty="0">
                <a:solidFill>
                  <a:srgbClr val="002060"/>
                </a:solidFill>
              </a:rPr>
              <a:t>传真：</a:t>
            </a:r>
            <a:endParaRPr lang="en-US" altLang="zh-CN" sz="1650" dirty="0">
              <a:solidFill>
                <a:srgbClr val="002060"/>
              </a:solidFill>
            </a:endParaRPr>
          </a:p>
          <a:p>
            <a:r>
              <a:rPr lang="zh-CN" altLang="en-US" sz="1650" dirty="0">
                <a:solidFill>
                  <a:srgbClr val="002060"/>
                </a:solidFill>
              </a:rPr>
              <a:t>邮箱：</a:t>
            </a:r>
            <a:endParaRPr lang="en-US" altLang="zh-CN" sz="1650" dirty="0">
              <a:solidFill>
                <a:srgbClr val="002060"/>
              </a:solidFill>
            </a:endParaRPr>
          </a:p>
          <a:p>
            <a:r>
              <a:rPr lang="zh-CN" altLang="en-US" sz="1650" dirty="0">
                <a:solidFill>
                  <a:srgbClr val="002060"/>
                </a:solidFill>
              </a:rPr>
              <a:t>网站：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87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1297</Words>
  <Application>Microsoft Office PowerPoint</Application>
  <PresentationFormat>全屏显示(16:9)</PresentationFormat>
  <Paragraphs>237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演示文稿</vt:lpstr>
      <vt:lpstr>事实与数字</vt:lpstr>
      <vt:lpstr>Lösing 质量和环境管理</vt:lpstr>
      <vt:lpstr>实验室</vt:lpstr>
      <vt:lpstr>产能</vt:lpstr>
      <vt:lpstr>PowerPoint 演示文稿</vt:lpstr>
      <vt:lpstr>OEM 客户</vt:lpstr>
      <vt:lpstr>SEPAR 解决方案</vt:lpstr>
      <vt:lpstr>LKF 系列</vt:lpstr>
      <vt:lpstr>EVO-10 系列</vt:lpstr>
      <vt:lpstr>SWK 系列</vt:lpstr>
      <vt:lpstr>MFS SWK</vt:lpstr>
      <vt:lpstr>PowerPoint 演示文稿</vt:lpstr>
      <vt:lpstr>PowerPoint 演示文稿</vt:lpstr>
      <vt:lpstr>PowerPoint 演示文稿</vt:lpstr>
      <vt:lpstr>燃油兼容性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Viehl</dc:creator>
  <cp:lastModifiedBy>37274</cp:lastModifiedBy>
  <cp:revision>13</cp:revision>
  <dcterms:created xsi:type="dcterms:W3CDTF">2024-12-09T14:15:12Z</dcterms:created>
  <dcterms:modified xsi:type="dcterms:W3CDTF">2024-12-19T08:26:22Z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2024-12-02T00:00:00Z</vt:filetime>
  </property>
  <property fmtid="{D5CDD505-2E9C-101B-9397-08002B2CF9AE}" pid="3" name="LastSaved">
    <vt:filetime>2024-12-09T00:00:00Z</vt:filetime>
  </property>
</Properties>
</file>